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Barlow Condensed Bold" charset="1" panose="00000806000000000000"/>
      <p:regular r:id="rId18"/>
    </p:embeddedFont>
    <p:embeddedFont>
      <p:font typeface="Barlow Condensed Semi-Bold" charset="1" panose="00000706000000000000"/>
      <p:regular r:id="rId19"/>
    </p:embeddedFont>
    <p:embeddedFont>
      <p:font typeface="Canva Sans Bold" charset="1" panose="020B0803030501040103"/>
      <p:regular r:id="rId20"/>
    </p:embeddedFont>
    <p:embeddedFont>
      <p:font typeface="Barlow Condensed Medium" charset="1" panose="00000606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19.jpe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0.jpeg" Type="http://schemas.openxmlformats.org/officeDocument/2006/relationships/image"/><Relationship Id="rId5" Target="../media/image2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https://doi.org/10.1109/ICECA58529.2023.10394962" TargetMode="External" Type="http://schemas.openxmlformats.org/officeDocument/2006/relationships/hyperlink"/><Relationship Id="rId5" Target="https://doi.org/10.1109/IC3I56241.2022.10072303" TargetMode="External" Type="http://schemas.openxmlformats.org/officeDocument/2006/relationships/hyperlink"/><Relationship Id="rId6" Target="https://doi.org/10.14722/ndss.2021.24067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https://doi.org/10.1109/GUCON.2018.8674974" TargetMode="External" Type="http://schemas.openxmlformats.org/officeDocument/2006/relationships/hyperlink"/><Relationship Id="rId5" Target="https://doi.org/10.1007/s12083-017-0630-0" TargetMode="External" Type="http://schemas.openxmlformats.org/officeDocument/2006/relationships/hyperlink"/><Relationship Id="rId6" Target="https://doi.org/10.1109/GUCON.2018.867497410.1109/NFV-SDN.2016.7919493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842143">
            <a:off x="-7213801" y="-4618606"/>
            <a:ext cx="15512693" cy="12681626"/>
          </a:xfrm>
          <a:custGeom>
            <a:avLst/>
            <a:gdLst/>
            <a:ahLst/>
            <a:cxnLst/>
            <a:rect r="r" b="b" t="t" l="l"/>
            <a:pathLst>
              <a:path h="12681626" w="15512693">
                <a:moveTo>
                  <a:pt x="0" y="0"/>
                </a:moveTo>
                <a:lnTo>
                  <a:pt x="15512693" y="0"/>
                </a:lnTo>
                <a:lnTo>
                  <a:pt x="15512693" y="12681626"/>
                </a:lnTo>
                <a:lnTo>
                  <a:pt x="0" y="126816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23009" y="426035"/>
            <a:ext cx="3719857" cy="1205329"/>
          </a:xfrm>
          <a:custGeom>
            <a:avLst/>
            <a:gdLst/>
            <a:ahLst/>
            <a:cxnLst/>
            <a:rect r="r" b="b" t="t" l="l"/>
            <a:pathLst>
              <a:path h="1205329" w="3719857">
                <a:moveTo>
                  <a:pt x="0" y="0"/>
                </a:moveTo>
                <a:lnTo>
                  <a:pt x="3719858" y="0"/>
                </a:lnTo>
                <a:lnTo>
                  <a:pt x="3719858" y="1205330"/>
                </a:lnTo>
                <a:lnTo>
                  <a:pt x="0" y="1205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8784" r="0" b="-8983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42545" y="1981043"/>
            <a:ext cx="17377874" cy="11735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25"/>
              </a:lnSpc>
            </a:pPr>
            <a:r>
              <a:rPr lang="en-US" sz="6772" spc="-155" b="true">
                <a:solidFill>
                  <a:srgbClr val="FF654A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ICT’21 </a:t>
            </a:r>
            <a:r>
              <a:rPr lang="en-US" sz="6772" spc="-155" b="true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Batch</a:t>
            </a:r>
          </a:p>
          <a:p>
            <a:pPr algn="l">
              <a:lnSpc>
                <a:spcPts val="8425"/>
              </a:lnSpc>
            </a:pPr>
            <a:r>
              <a:rPr lang="en-US" sz="6772" spc="-155" b="true">
                <a:solidFill>
                  <a:srgbClr val="FF5538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Title:</a:t>
            </a:r>
            <a:r>
              <a:rPr lang="en-US" sz="6772" spc="-155" b="true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Network Traffic </a:t>
            </a:r>
            <a:r>
              <a:rPr lang="en-US" sz="6772" spc="-155" b="true">
                <a:solidFill>
                  <a:srgbClr val="FF5538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Analysis:</a:t>
            </a:r>
            <a:r>
              <a:rPr lang="en-US" sz="6772" spc="-155" b="true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Enhancing </a:t>
            </a:r>
            <a:r>
              <a:rPr lang="en-US" sz="6772" spc="-155" b="true">
                <a:solidFill>
                  <a:srgbClr val="FF5538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Security</a:t>
            </a:r>
            <a:r>
              <a:rPr lang="en-US" sz="6772" spc="-155" b="true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and     </a:t>
            </a:r>
          </a:p>
          <a:p>
            <a:pPr algn="l">
              <a:lnSpc>
                <a:spcPts val="8425"/>
              </a:lnSpc>
            </a:pPr>
            <a:r>
              <a:rPr lang="en-US" sz="6772" spc="-155" b="true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          Performance Insights</a:t>
            </a:r>
          </a:p>
          <a:p>
            <a:pPr algn="l">
              <a:lnSpc>
                <a:spcPts val="8425"/>
              </a:lnSpc>
            </a:pPr>
            <a:r>
              <a:rPr lang="en-US" sz="6772" spc="-155" b="true">
                <a:solidFill>
                  <a:srgbClr val="FF5538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Presented By:</a:t>
            </a:r>
            <a:r>
              <a:rPr lang="en-US" sz="6772" spc="-155" b="true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Hassan Mansuri</a:t>
            </a:r>
          </a:p>
          <a:p>
            <a:pPr algn="l">
              <a:lnSpc>
                <a:spcPts val="8425"/>
              </a:lnSpc>
            </a:pPr>
            <a:r>
              <a:rPr lang="en-US" sz="6772" spc="-155" b="true">
                <a:solidFill>
                  <a:srgbClr val="FF654A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            Roll No. </a:t>
            </a:r>
            <a:r>
              <a:rPr lang="en-US" sz="6772" spc="-155" b="true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21BIT204</a:t>
            </a:r>
          </a:p>
          <a:p>
            <a:pPr algn="l">
              <a:lnSpc>
                <a:spcPts val="8425"/>
              </a:lnSpc>
            </a:pPr>
            <a:r>
              <a:rPr lang="en-US" sz="6772" spc="-155" b="true">
                <a:solidFill>
                  <a:srgbClr val="FF5538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Supervised By:</a:t>
            </a:r>
            <a:r>
              <a:rPr lang="en-US" sz="6772" spc="-155" b="true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Dr. Devlina Adhikari</a:t>
            </a:r>
          </a:p>
          <a:p>
            <a:pPr algn="l">
              <a:lnSpc>
                <a:spcPts val="8425"/>
              </a:lnSpc>
            </a:pPr>
            <a:r>
              <a:rPr lang="en-US" sz="6772" spc="-155" b="true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                             Ms. Aarti Solanki</a:t>
            </a:r>
          </a:p>
          <a:p>
            <a:pPr algn="l">
              <a:lnSpc>
                <a:spcPts val="8425"/>
              </a:lnSpc>
            </a:pPr>
          </a:p>
          <a:p>
            <a:pPr algn="l">
              <a:lnSpc>
                <a:spcPts val="8425"/>
              </a:lnSpc>
            </a:pPr>
          </a:p>
          <a:p>
            <a:pPr algn="l">
              <a:lnSpc>
                <a:spcPts val="8425"/>
              </a:lnSpc>
            </a:pPr>
          </a:p>
          <a:p>
            <a:pPr algn="l">
              <a:lnSpc>
                <a:spcPts val="8425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163115" y="38257"/>
            <a:ext cx="1980885" cy="1980885"/>
          </a:xfrm>
          <a:custGeom>
            <a:avLst/>
            <a:gdLst/>
            <a:ahLst/>
            <a:cxnLst/>
            <a:rect r="r" b="b" t="t" l="l"/>
            <a:pathLst>
              <a:path h="1980885" w="1980885">
                <a:moveTo>
                  <a:pt x="0" y="0"/>
                </a:moveTo>
                <a:lnTo>
                  <a:pt x="1980885" y="0"/>
                </a:lnTo>
                <a:lnTo>
                  <a:pt x="1980885" y="1980886"/>
                </a:lnTo>
                <a:lnTo>
                  <a:pt x="0" y="1980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68855" y="197989"/>
            <a:ext cx="1569404" cy="1661421"/>
          </a:xfrm>
          <a:custGeom>
            <a:avLst/>
            <a:gdLst/>
            <a:ahLst/>
            <a:cxnLst/>
            <a:rect r="r" b="b" t="t" l="l"/>
            <a:pathLst>
              <a:path h="1661421" w="1569404">
                <a:moveTo>
                  <a:pt x="0" y="0"/>
                </a:moveTo>
                <a:lnTo>
                  <a:pt x="1569404" y="0"/>
                </a:lnTo>
                <a:lnTo>
                  <a:pt x="1569404" y="1661422"/>
                </a:lnTo>
                <a:lnTo>
                  <a:pt x="0" y="1661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32704" y="594754"/>
            <a:ext cx="3300467" cy="867892"/>
          </a:xfrm>
          <a:custGeom>
            <a:avLst/>
            <a:gdLst/>
            <a:ahLst/>
            <a:cxnLst/>
            <a:rect r="r" b="b" t="t" l="l"/>
            <a:pathLst>
              <a:path h="867892" w="3300467">
                <a:moveTo>
                  <a:pt x="0" y="0"/>
                </a:moveTo>
                <a:lnTo>
                  <a:pt x="3300468" y="0"/>
                </a:lnTo>
                <a:lnTo>
                  <a:pt x="3300468" y="867892"/>
                </a:lnTo>
                <a:lnTo>
                  <a:pt x="0" y="8678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80414">
            <a:off x="-5008102" y="-5207423"/>
            <a:ext cx="12739872" cy="10414846"/>
          </a:xfrm>
          <a:custGeom>
            <a:avLst/>
            <a:gdLst/>
            <a:ahLst/>
            <a:cxnLst/>
            <a:rect r="r" b="b" t="t" l="l"/>
            <a:pathLst>
              <a:path h="10414846" w="12739872">
                <a:moveTo>
                  <a:pt x="0" y="0"/>
                </a:moveTo>
                <a:lnTo>
                  <a:pt x="12739873" y="0"/>
                </a:lnTo>
                <a:lnTo>
                  <a:pt x="12739873" y="10414846"/>
                </a:lnTo>
                <a:lnTo>
                  <a:pt x="0" y="10414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440431">
            <a:off x="13307875" y="6055397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10"/>
                </a:lnTo>
                <a:lnTo>
                  <a:pt x="0" y="14960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802097"/>
            <a:ext cx="10907728" cy="8410290"/>
          </a:xfrm>
          <a:custGeom>
            <a:avLst/>
            <a:gdLst/>
            <a:ahLst/>
            <a:cxnLst/>
            <a:rect r="r" b="b" t="t" l="l"/>
            <a:pathLst>
              <a:path h="8410290" w="10907728">
                <a:moveTo>
                  <a:pt x="0" y="0"/>
                </a:moveTo>
                <a:lnTo>
                  <a:pt x="10907728" y="0"/>
                </a:lnTo>
                <a:lnTo>
                  <a:pt x="10907728" y="8410290"/>
                </a:lnTo>
                <a:lnTo>
                  <a:pt x="0" y="84102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34453" y="337919"/>
            <a:ext cx="9709480" cy="1333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4"/>
              </a:lnSpc>
            </a:pPr>
            <a:r>
              <a:rPr lang="en-US" b="true" sz="8444" spc="-194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Timeline</a:t>
            </a:r>
            <a:r>
              <a:rPr lang="en-US" b="true" sz="8444" spc="-194">
                <a:solidFill>
                  <a:srgbClr val="FF654A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 for work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3606" y="5154822"/>
            <a:ext cx="2256458" cy="174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7"/>
              </a:lnSpc>
            </a:pPr>
            <a:r>
              <a:rPr lang="en-US" sz="5005" b="true">
                <a:solidFill>
                  <a:srgbClr val="3E1EA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Major</a:t>
            </a:r>
          </a:p>
          <a:p>
            <a:pPr algn="ctr">
              <a:lnSpc>
                <a:spcPts val="7007"/>
              </a:lnSpc>
            </a:pPr>
            <a:r>
              <a:rPr lang="en-US" sz="5005" b="true">
                <a:solidFill>
                  <a:srgbClr val="3E1EA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09003" y="2141861"/>
            <a:ext cx="278427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Week 1-3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36931" y="4187062"/>
            <a:ext cx="288131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Week 4-6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36931" y="6232263"/>
            <a:ext cx="280600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Week 7-9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05265" y="8958262"/>
            <a:ext cx="354047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Week 10-12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18243" y="1984699"/>
            <a:ext cx="6538244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Literature review and Topic finalization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00739" y="4043572"/>
            <a:ext cx="7387261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Packet Capturing using Wireshark and extracting meaningful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38658" y="6262687"/>
            <a:ext cx="8111422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Designing of Python Code and Testing with captured pcap file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73991" y="8996362"/>
            <a:ext cx="818961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Final Testing, Report writing and Code Review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-47625"/>
            <a:ext cx="9709480" cy="1333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4"/>
              </a:lnSpc>
            </a:pPr>
            <a:r>
              <a:rPr lang="en-US" b="true" sz="8444" spc="-194">
                <a:solidFill>
                  <a:srgbClr val="FF5538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Conclusion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440431">
            <a:off x="13043068" y="5342363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10"/>
                </a:lnTo>
                <a:lnTo>
                  <a:pt x="0" y="14960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580414">
            <a:off x="12856162" y="-4672134"/>
            <a:ext cx="12739872" cy="10414846"/>
          </a:xfrm>
          <a:custGeom>
            <a:avLst/>
            <a:gdLst/>
            <a:ahLst/>
            <a:cxnLst/>
            <a:rect r="r" b="b" t="t" l="l"/>
            <a:pathLst>
              <a:path h="10414846" w="12739872">
                <a:moveTo>
                  <a:pt x="0" y="0"/>
                </a:moveTo>
                <a:lnTo>
                  <a:pt x="12739873" y="0"/>
                </a:lnTo>
                <a:lnTo>
                  <a:pt x="12739873" y="10414846"/>
                </a:lnTo>
                <a:lnTo>
                  <a:pt x="0" y="1041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580414">
            <a:off x="2492341" y="-7370233"/>
            <a:ext cx="12739872" cy="10414846"/>
          </a:xfrm>
          <a:custGeom>
            <a:avLst/>
            <a:gdLst/>
            <a:ahLst/>
            <a:cxnLst/>
            <a:rect r="r" b="b" t="t" l="l"/>
            <a:pathLst>
              <a:path h="10414846" w="12739872">
                <a:moveTo>
                  <a:pt x="0" y="0"/>
                </a:moveTo>
                <a:lnTo>
                  <a:pt x="12739872" y="0"/>
                </a:lnTo>
                <a:lnTo>
                  <a:pt x="12739872" y="10414846"/>
                </a:lnTo>
                <a:lnTo>
                  <a:pt x="0" y="1041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1723" y="3288158"/>
            <a:ext cx="17724554" cy="5310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28374" indent="-464187" lvl="1">
              <a:lnSpc>
                <a:spcPts val="6020"/>
              </a:lnSpc>
              <a:buFont typeface="Arial"/>
              <a:buChar char="•"/>
            </a:pPr>
            <a:r>
              <a:rPr lang="en-US" b="true" sz="43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system will enable network traffic analysis, providing insights into data flow and communication patterns.</a:t>
            </a:r>
          </a:p>
          <a:p>
            <a:pPr algn="just">
              <a:lnSpc>
                <a:spcPts val="6020"/>
              </a:lnSpc>
            </a:pPr>
          </a:p>
          <a:p>
            <a:pPr algn="just" marL="928374" indent="-464187" lvl="1">
              <a:lnSpc>
                <a:spcPts val="6020"/>
              </a:lnSpc>
              <a:buFont typeface="Arial"/>
              <a:buChar char="•"/>
            </a:pPr>
            <a:r>
              <a:rPr lang="en-US" b="true" sz="43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 will help detect potential DoS attacks by identifying unusual traffic patterns, excessive bandwidth usage, and port scanning activities.</a:t>
            </a:r>
          </a:p>
          <a:p>
            <a:pPr algn="just">
              <a:lnSpc>
                <a:spcPts val="602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172029" y="535289"/>
            <a:ext cx="2870872" cy="2838594"/>
          </a:xfrm>
          <a:custGeom>
            <a:avLst/>
            <a:gdLst/>
            <a:ahLst/>
            <a:cxnLst/>
            <a:rect r="r" b="b" t="t" l="l"/>
            <a:pathLst>
              <a:path h="2838594" w="2870872">
                <a:moveTo>
                  <a:pt x="0" y="0"/>
                </a:moveTo>
                <a:lnTo>
                  <a:pt x="2870872" y="0"/>
                </a:lnTo>
                <a:lnTo>
                  <a:pt x="2870872" y="2838594"/>
                </a:lnTo>
                <a:lnTo>
                  <a:pt x="0" y="2838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8600" t="0" r="-4915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71467" y="7392700"/>
            <a:ext cx="6572466" cy="3286233"/>
          </a:xfrm>
          <a:custGeom>
            <a:avLst/>
            <a:gdLst/>
            <a:ahLst/>
            <a:cxnLst/>
            <a:rect r="r" b="b" t="t" l="l"/>
            <a:pathLst>
              <a:path h="3286233" w="6572466">
                <a:moveTo>
                  <a:pt x="0" y="0"/>
                </a:moveTo>
                <a:lnTo>
                  <a:pt x="6572466" y="0"/>
                </a:lnTo>
                <a:lnTo>
                  <a:pt x="6572466" y="3286233"/>
                </a:lnTo>
                <a:lnTo>
                  <a:pt x="0" y="32862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431">
            <a:off x="13043068" y="5342363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10"/>
                </a:lnTo>
                <a:lnTo>
                  <a:pt x="0" y="14960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80414">
            <a:off x="12856162" y="-4672134"/>
            <a:ext cx="12739872" cy="10414846"/>
          </a:xfrm>
          <a:custGeom>
            <a:avLst/>
            <a:gdLst/>
            <a:ahLst/>
            <a:cxnLst/>
            <a:rect r="r" b="b" t="t" l="l"/>
            <a:pathLst>
              <a:path h="10414846" w="12739872">
                <a:moveTo>
                  <a:pt x="0" y="0"/>
                </a:moveTo>
                <a:lnTo>
                  <a:pt x="12739873" y="0"/>
                </a:lnTo>
                <a:lnTo>
                  <a:pt x="12739873" y="10414846"/>
                </a:lnTo>
                <a:lnTo>
                  <a:pt x="0" y="1041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580414">
            <a:off x="-6893389" y="6392628"/>
            <a:ext cx="12739872" cy="10414846"/>
          </a:xfrm>
          <a:custGeom>
            <a:avLst/>
            <a:gdLst/>
            <a:ahLst/>
            <a:cxnLst/>
            <a:rect r="r" b="b" t="t" l="l"/>
            <a:pathLst>
              <a:path h="10414846" w="12739872">
                <a:moveTo>
                  <a:pt x="0" y="0"/>
                </a:moveTo>
                <a:lnTo>
                  <a:pt x="12739873" y="0"/>
                </a:lnTo>
                <a:lnTo>
                  <a:pt x="12739873" y="10414846"/>
                </a:lnTo>
                <a:lnTo>
                  <a:pt x="0" y="1041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40822" y="2815674"/>
            <a:ext cx="13039398" cy="391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39"/>
              </a:lnSpc>
            </a:pPr>
            <a:r>
              <a:rPr lang="en-US" b="true" sz="24951" spc="-573">
                <a:solidFill>
                  <a:srgbClr val="FF5538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80414">
            <a:off x="-6016835" y="7458819"/>
            <a:ext cx="12739872" cy="10414846"/>
          </a:xfrm>
          <a:custGeom>
            <a:avLst/>
            <a:gdLst/>
            <a:ahLst/>
            <a:cxnLst/>
            <a:rect r="r" b="b" t="t" l="l"/>
            <a:pathLst>
              <a:path h="10414846" w="12739872">
                <a:moveTo>
                  <a:pt x="0" y="0"/>
                </a:moveTo>
                <a:lnTo>
                  <a:pt x="12739873" y="0"/>
                </a:lnTo>
                <a:lnTo>
                  <a:pt x="12739873" y="10414846"/>
                </a:lnTo>
                <a:lnTo>
                  <a:pt x="0" y="10414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440431">
            <a:off x="11023360" y="4982124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10"/>
                </a:lnTo>
                <a:lnTo>
                  <a:pt x="0" y="14960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8762" y="1774114"/>
            <a:ext cx="17459894" cy="8550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86"/>
              </a:lnSpc>
            </a:pPr>
            <a:r>
              <a:rPr lang="en-US" sz="4549" b="true">
                <a:solidFill>
                  <a:srgbClr val="FF5538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=&gt;In today’s interconnected digital world, ensuring network security and performance is crucial.</a:t>
            </a:r>
          </a:p>
          <a:p>
            <a:pPr algn="just">
              <a:lnSpc>
                <a:spcPts val="5186"/>
              </a:lnSpc>
            </a:pPr>
            <a:r>
              <a:rPr lang="en-US" sz="4549" b="true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Challenges Organizations Face:</a:t>
            </a:r>
          </a:p>
          <a:p>
            <a:pPr algn="just" marL="982164" indent="-491082" lvl="1">
              <a:lnSpc>
                <a:spcPts val="5186"/>
              </a:lnSpc>
              <a:buFont typeface="Arial"/>
              <a:buChar char="•"/>
            </a:pPr>
            <a:r>
              <a:rPr lang="en-US" b="true" sz="4549">
                <a:solidFill>
                  <a:srgbClr val="FF5538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Detecting security breaches</a:t>
            </a:r>
          </a:p>
          <a:p>
            <a:pPr algn="just" marL="982164" indent="-491082" lvl="1">
              <a:lnSpc>
                <a:spcPts val="5186"/>
              </a:lnSpc>
              <a:buFont typeface="Arial"/>
              <a:buChar char="•"/>
            </a:pPr>
            <a:r>
              <a:rPr lang="en-US" b="true" sz="4549">
                <a:solidFill>
                  <a:srgbClr val="FF5538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Identifying performance bottlenecks</a:t>
            </a:r>
          </a:p>
          <a:p>
            <a:pPr algn="just" marL="982164" indent="-491082" lvl="1">
              <a:lnSpc>
                <a:spcPts val="5186"/>
              </a:lnSpc>
              <a:buFont typeface="Arial"/>
              <a:buChar char="•"/>
            </a:pPr>
            <a:r>
              <a:rPr lang="en-US" b="true" sz="4549">
                <a:solidFill>
                  <a:srgbClr val="FF5538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Ensuring compliance with regulations</a:t>
            </a:r>
          </a:p>
          <a:p>
            <a:pPr algn="just">
              <a:lnSpc>
                <a:spcPts val="5186"/>
              </a:lnSpc>
            </a:pPr>
          </a:p>
          <a:p>
            <a:pPr algn="just">
              <a:lnSpc>
                <a:spcPts val="5186"/>
              </a:lnSpc>
            </a:pPr>
            <a:r>
              <a:rPr lang="en-US" sz="4549" b="true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Traditional Tools &amp; Their Limitations (e.g. Logic Monitor):</a:t>
            </a:r>
          </a:p>
          <a:p>
            <a:pPr algn="just" marL="982164" indent="-491082" lvl="1">
              <a:lnSpc>
                <a:spcPts val="5186"/>
              </a:lnSpc>
              <a:buFont typeface="Arial"/>
              <a:buChar char="•"/>
            </a:pPr>
            <a:r>
              <a:rPr lang="en-US" b="true" sz="4549">
                <a:solidFill>
                  <a:srgbClr val="FF5538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Manual analysis is time-consuming</a:t>
            </a:r>
          </a:p>
          <a:p>
            <a:pPr algn="just" marL="982164" indent="-491082" lvl="1">
              <a:lnSpc>
                <a:spcPts val="5186"/>
              </a:lnSpc>
              <a:buFont typeface="Arial"/>
              <a:buChar char="•"/>
            </a:pPr>
            <a:r>
              <a:rPr lang="en-US" b="true" sz="4549">
                <a:solidFill>
                  <a:srgbClr val="FF5538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Prone to human error</a:t>
            </a:r>
          </a:p>
          <a:p>
            <a:pPr algn="just" marL="982164" indent="-491082" lvl="1">
              <a:lnSpc>
                <a:spcPts val="5186"/>
              </a:lnSpc>
              <a:buFont typeface="Arial"/>
              <a:buChar char="•"/>
            </a:pPr>
            <a:r>
              <a:rPr lang="en-US" b="true" sz="4549">
                <a:solidFill>
                  <a:srgbClr val="FF5538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Not feasible for large-scale real-time monitoring</a:t>
            </a:r>
          </a:p>
          <a:p>
            <a:pPr algn="just">
              <a:lnSpc>
                <a:spcPts val="5186"/>
              </a:lnSpc>
            </a:pPr>
          </a:p>
          <a:p>
            <a:pPr algn="just">
              <a:lnSpc>
                <a:spcPts val="5186"/>
              </a:lnSpc>
              <a:spcBef>
                <a:spcPct val="0"/>
              </a:spcBef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0061671" y="3304350"/>
            <a:ext cx="5271678" cy="2266029"/>
            <a:chOff x="0" y="0"/>
            <a:chExt cx="6350000" cy="27295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2729545"/>
            </a:xfrm>
            <a:custGeom>
              <a:avLst/>
              <a:gdLst/>
              <a:ahLst/>
              <a:cxnLst/>
              <a:rect r="r" b="b" t="t" l="l"/>
              <a:pathLst>
                <a:path h="2729545" w="6350000">
                  <a:moveTo>
                    <a:pt x="0" y="0"/>
                  </a:moveTo>
                  <a:lnTo>
                    <a:pt x="6350000" y="0"/>
                  </a:lnTo>
                  <a:lnTo>
                    <a:pt x="6350000" y="2729545"/>
                  </a:lnTo>
                  <a:lnTo>
                    <a:pt x="0" y="2729545"/>
                  </a:lnTo>
                  <a:close/>
                </a:path>
              </a:pathLst>
            </a:custGeom>
            <a:blipFill>
              <a:blip r:embed="rId5"/>
              <a:stretch>
                <a:fillRect l="0" t="-27405" r="0" b="-2740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998246" y="7047211"/>
            <a:ext cx="5261054" cy="2759005"/>
            <a:chOff x="0" y="0"/>
            <a:chExt cx="4012791" cy="21043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9335" y="-1270"/>
              <a:ext cx="4011236" cy="2115820"/>
            </a:xfrm>
            <a:custGeom>
              <a:avLst/>
              <a:gdLst/>
              <a:ahLst/>
              <a:cxnLst/>
              <a:rect r="r" b="b" t="t" l="l"/>
              <a:pathLst>
                <a:path h="2115820" w="4011236">
                  <a:moveTo>
                    <a:pt x="3988183" y="800100"/>
                  </a:moveTo>
                  <a:cubicBezTo>
                    <a:pt x="3986425" y="624840"/>
                    <a:pt x="3972364" y="412750"/>
                    <a:pt x="3972364" y="222250"/>
                  </a:cubicBezTo>
                  <a:cubicBezTo>
                    <a:pt x="3972364" y="170180"/>
                    <a:pt x="3970606" y="66040"/>
                    <a:pt x="3961817" y="13970"/>
                  </a:cubicBezTo>
                  <a:cubicBezTo>
                    <a:pt x="3750895" y="13970"/>
                    <a:pt x="3524155" y="1270"/>
                    <a:pt x="3311474" y="1270"/>
                  </a:cubicBezTo>
                  <a:cubicBezTo>
                    <a:pt x="2205892" y="3810"/>
                    <a:pt x="1110855" y="0"/>
                    <a:pt x="7030" y="1270"/>
                  </a:cubicBezTo>
                  <a:cubicBezTo>
                    <a:pt x="7030" y="171450"/>
                    <a:pt x="0" y="360680"/>
                    <a:pt x="1757" y="530860"/>
                  </a:cubicBezTo>
                  <a:cubicBezTo>
                    <a:pt x="5273" y="848360"/>
                    <a:pt x="10546" y="1167130"/>
                    <a:pt x="10546" y="1484630"/>
                  </a:cubicBezTo>
                  <a:cubicBezTo>
                    <a:pt x="10546" y="1638300"/>
                    <a:pt x="8788" y="1790700"/>
                    <a:pt x="19334" y="1944370"/>
                  </a:cubicBezTo>
                  <a:cubicBezTo>
                    <a:pt x="22849" y="1993900"/>
                    <a:pt x="26365" y="2042160"/>
                    <a:pt x="33395" y="2091690"/>
                  </a:cubicBezTo>
                  <a:cubicBezTo>
                    <a:pt x="265410" y="2094230"/>
                    <a:pt x="495666" y="2098040"/>
                    <a:pt x="727680" y="2103120"/>
                  </a:cubicBezTo>
                  <a:cubicBezTo>
                    <a:pt x="1344627" y="2115820"/>
                    <a:pt x="1943997" y="2095500"/>
                    <a:pt x="2580279" y="2104390"/>
                  </a:cubicBezTo>
                  <a:cubicBezTo>
                    <a:pt x="3060126" y="2110740"/>
                    <a:pt x="3531185" y="2091690"/>
                    <a:pt x="4006156" y="2091690"/>
                  </a:cubicBezTo>
                  <a:cubicBezTo>
                    <a:pt x="4006156" y="2075180"/>
                    <a:pt x="4007426" y="1978660"/>
                    <a:pt x="4008696" y="1962150"/>
                  </a:cubicBezTo>
                  <a:cubicBezTo>
                    <a:pt x="4011236" y="1863090"/>
                    <a:pt x="3997266" y="1677670"/>
                    <a:pt x="3998536" y="1578610"/>
                  </a:cubicBezTo>
                  <a:cubicBezTo>
                    <a:pt x="4004886" y="1170940"/>
                    <a:pt x="3991698" y="1151890"/>
                    <a:pt x="3988183" y="800100"/>
                  </a:cubicBezTo>
                  <a:close/>
                </a:path>
              </a:pathLst>
            </a:custGeom>
            <a:blipFill>
              <a:blip r:embed="rId6"/>
              <a:stretch>
                <a:fillRect l="-519" t="-186" r="-233" b="-186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509474" y="395849"/>
            <a:ext cx="6774399" cy="1227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44"/>
              </a:lnSpc>
              <a:spcBef>
                <a:spcPct val="0"/>
              </a:spcBef>
            </a:pPr>
            <a:r>
              <a:rPr lang="en-US" b="true" sz="7833" spc="-180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431">
            <a:off x="-5783317" y="4512737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10"/>
                </a:lnTo>
                <a:lnTo>
                  <a:pt x="0" y="14960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668708" y="6157790"/>
            <a:ext cx="5890838" cy="5314331"/>
            <a:chOff x="0" y="0"/>
            <a:chExt cx="912645" cy="8233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2645" cy="823329"/>
            </a:xfrm>
            <a:custGeom>
              <a:avLst/>
              <a:gdLst/>
              <a:ahLst/>
              <a:cxnLst/>
              <a:rect r="r" b="b" t="t" l="l"/>
              <a:pathLst>
                <a:path h="823329" w="912645">
                  <a:moveTo>
                    <a:pt x="101196" y="0"/>
                  </a:moveTo>
                  <a:lnTo>
                    <a:pt x="811449" y="0"/>
                  </a:lnTo>
                  <a:cubicBezTo>
                    <a:pt x="838288" y="0"/>
                    <a:pt x="864027" y="10662"/>
                    <a:pt x="883005" y="29640"/>
                  </a:cubicBezTo>
                  <a:cubicBezTo>
                    <a:pt x="901983" y="48617"/>
                    <a:pt x="912645" y="74357"/>
                    <a:pt x="912645" y="101196"/>
                  </a:cubicBezTo>
                  <a:lnTo>
                    <a:pt x="912645" y="722133"/>
                  </a:lnTo>
                  <a:cubicBezTo>
                    <a:pt x="912645" y="778022"/>
                    <a:pt x="867338" y="823329"/>
                    <a:pt x="811449" y="823329"/>
                  </a:cubicBezTo>
                  <a:lnTo>
                    <a:pt x="101196" y="823329"/>
                  </a:lnTo>
                  <a:cubicBezTo>
                    <a:pt x="45307" y="823329"/>
                    <a:pt x="0" y="778022"/>
                    <a:pt x="0" y="722133"/>
                  </a:cubicBezTo>
                  <a:lnTo>
                    <a:pt x="0" y="101196"/>
                  </a:lnTo>
                  <a:cubicBezTo>
                    <a:pt x="0" y="45307"/>
                    <a:pt x="45307" y="0"/>
                    <a:pt x="101196" y="0"/>
                  </a:cubicBezTo>
                  <a:close/>
                </a:path>
              </a:pathLst>
            </a:custGeom>
            <a:blipFill>
              <a:blip r:embed="rId4">
                <a:alphaModFix amt="65000"/>
              </a:blip>
              <a:stretch>
                <a:fillRect l="-17702" t="0" r="-1770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3515479"/>
            <a:ext cx="2240371" cy="2004459"/>
            <a:chOff x="0" y="0"/>
            <a:chExt cx="590057" cy="5279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0057" cy="527923"/>
            </a:xfrm>
            <a:custGeom>
              <a:avLst/>
              <a:gdLst/>
              <a:ahLst/>
              <a:cxnLst/>
              <a:rect r="r" b="b" t="t" l="l"/>
              <a:pathLst>
                <a:path h="527923" w="590057">
                  <a:moveTo>
                    <a:pt x="76024" y="0"/>
                  </a:moveTo>
                  <a:lnTo>
                    <a:pt x="514032" y="0"/>
                  </a:lnTo>
                  <a:cubicBezTo>
                    <a:pt x="556019" y="0"/>
                    <a:pt x="590057" y="34037"/>
                    <a:pt x="590057" y="76024"/>
                  </a:cubicBezTo>
                  <a:lnTo>
                    <a:pt x="590057" y="451899"/>
                  </a:lnTo>
                  <a:cubicBezTo>
                    <a:pt x="590057" y="493886"/>
                    <a:pt x="556019" y="527923"/>
                    <a:pt x="514032" y="527923"/>
                  </a:cubicBezTo>
                  <a:lnTo>
                    <a:pt x="76024" y="527923"/>
                  </a:lnTo>
                  <a:cubicBezTo>
                    <a:pt x="34037" y="527923"/>
                    <a:pt x="0" y="493886"/>
                    <a:pt x="0" y="451899"/>
                  </a:cubicBezTo>
                  <a:lnTo>
                    <a:pt x="0" y="76024"/>
                  </a:lnTo>
                  <a:cubicBezTo>
                    <a:pt x="0" y="34037"/>
                    <a:pt x="34037" y="0"/>
                    <a:pt x="7602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57175"/>
              <a:ext cx="590057" cy="785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06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7384885">
            <a:off x="-7343808" y="7176694"/>
            <a:ext cx="12739872" cy="10414846"/>
          </a:xfrm>
          <a:custGeom>
            <a:avLst/>
            <a:gdLst/>
            <a:ahLst/>
            <a:cxnLst/>
            <a:rect r="r" b="b" t="t" l="l"/>
            <a:pathLst>
              <a:path h="10414846" w="12739872">
                <a:moveTo>
                  <a:pt x="0" y="0"/>
                </a:moveTo>
                <a:lnTo>
                  <a:pt x="12739872" y="0"/>
                </a:lnTo>
                <a:lnTo>
                  <a:pt x="12739872" y="10414846"/>
                </a:lnTo>
                <a:lnTo>
                  <a:pt x="0" y="10414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8508" y="3685529"/>
            <a:ext cx="1746942" cy="1664359"/>
          </a:xfrm>
          <a:custGeom>
            <a:avLst/>
            <a:gdLst/>
            <a:ahLst/>
            <a:cxnLst/>
            <a:rect r="r" b="b" t="t" l="l"/>
            <a:pathLst>
              <a:path h="1664359" w="1746942">
                <a:moveTo>
                  <a:pt x="0" y="0"/>
                </a:moveTo>
                <a:lnTo>
                  <a:pt x="1746942" y="0"/>
                </a:lnTo>
                <a:lnTo>
                  <a:pt x="1746942" y="1664360"/>
                </a:lnTo>
                <a:lnTo>
                  <a:pt x="0" y="1664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22130" y="2668915"/>
            <a:ext cx="15339801" cy="7889041"/>
          </a:xfrm>
          <a:custGeom>
            <a:avLst/>
            <a:gdLst/>
            <a:ahLst/>
            <a:cxnLst/>
            <a:rect r="r" b="b" t="t" l="l"/>
            <a:pathLst>
              <a:path h="7889041" w="15339801">
                <a:moveTo>
                  <a:pt x="0" y="0"/>
                </a:moveTo>
                <a:lnTo>
                  <a:pt x="15339801" y="0"/>
                </a:lnTo>
                <a:lnTo>
                  <a:pt x="15339801" y="7889040"/>
                </a:lnTo>
                <a:lnTo>
                  <a:pt x="0" y="78890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981075"/>
            <a:ext cx="15427303" cy="1333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4"/>
              </a:lnSpc>
            </a:pPr>
            <a:r>
              <a:rPr lang="en-US" b="true" sz="8444" spc="-194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TCP-IP stack</a:t>
            </a:r>
            <a:r>
              <a:rPr lang="en-US" b="true" sz="8444" spc="-194">
                <a:solidFill>
                  <a:srgbClr val="FF654A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 for Network Communication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76711" y="4691443"/>
            <a:ext cx="2106769" cy="1287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TCP and</a:t>
            </a:r>
          </a:p>
          <a:p>
            <a:pPr algn="ctr">
              <a:lnSpc>
                <a:spcPts val="5180"/>
              </a:lnSpc>
            </a:pPr>
            <a:r>
              <a:rPr lang="en-US" sz="3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UDP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431">
            <a:off x="-5783317" y="4512737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10"/>
                </a:lnTo>
                <a:lnTo>
                  <a:pt x="0" y="14960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58853" y="1028700"/>
          <a:ext cx="17970294" cy="10248900"/>
        </p:xfrm>
        <a:graphic>
          <a:graphicData uri="http://schemas.openxmlformats.org/drawingml/2006/table">
            <a:tbl>
              <a:tblPr/>
              <a:tblGrid>
                <a:gridCol w="783816"/>
                <a:gridCol w="4550789"/>
                <a:gridCol w="1170612"/>
                <a:gridCol w="4140292"/>
                <a:gridCol w="7324785"/>
              </a:tblGrid>
              <a:tr h="21757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4199"/>
                        </a:lnSpc>
                      </a:pPr>
                      <a:r>
                        <a:rPr lang="en-US" sz="2999" b="true">
                          <a:solidFill>
                            <a:srgbClr val="FF5538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  Sr No.</a:t>
                      </a:r>
                    </a:p>
                    <a:p>
                      <a:pPr algn="ctr">
                        <a:lnSpc>
                          <a:spcPts val="4199"/>
                        </a:lnSpc>
                      </a:pPr>
                      <a:r>
                        <a:rPr lang="en-US" sz="2999" b="true">
                          <a:solidFill>
                            <a:srgbClr val="FF5538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5538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  Paper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4199"/>
                        </a:lnSpc>
                      </a:pPr>
                      <a:r>
                        <a:rPr lang="en-US" sz="2999" b="true">
                          <a:solidFill>
                            <a:srgbClr val="FF5538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  Year</a:t>
                      </a:r>
                    </a:p>
                    <a:p>
                      <a:pPr algn="ctr">
                        <a:lnSpc>
                          <a:spcPts val="4199"/>
                        </a:lnSpc>
                      </a:pPr>
                      <a:r>
                        <a:rPr lang="en-US" sz="2999" b="true">
                          <a:solidFill>
                            <a:srgbClr val="FF5538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5538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  Topic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b="true" sz="2999">
                          <a:solidFill>
                            <a:srgbClr val="FF5538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  Challenges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94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4759"/>
                        </a:lnSpc>
                      </a:pPr>
                      <a:r>
                        <a:rPr lang="en-US" sz="33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  1.</a:t>
                      </a:r>
                    </a:p>
                    <a:p>
                      <a:pPr algn="ctr">
                        <a:lnSpc>
                          <a:spcPts val="4759"/>
                        </a:lnSpc>
                      </a:pPr>
                      <a:r>
                        <a:rPr lang="en-US" sz="33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b="true" sz="2499" u="sng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  <a:hlinkClick r:id="rId4" tooltip="https://doi.org/10.1109/ICECA58529.2023.10394962"/>
                        </a:rPr>
                        <a:t>https://doi.org/10.1109/ICECA58529.2023.10394962</a:t>
                      </a: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</a:p>
                    <a:p>
                      <a:pPr algn="l">
                        <a:lnSpc>
                          <a:spcPts val="3499"/>
                        </a:lnSpc>
                      </a:pP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2023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Network Security in Cyberspace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6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969"/>
                        </a:lnSpc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Data Challenges, Model challeneges</a:t>
                      </a:r>
                    </a:p>
                    <a:p>
                      <a:pPr algn="ctr">
                        <a:lnSpc>
                          <a:spcPts val="2969"/>
                        </a:lnSpc>
                      </a:pP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48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4759"/>
                        </a:lnSpc>
                      </a:pPr>
                      <a:r>
                        <a:rPr lang="en-US" sz="33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  2.</a:t>
                      </a:r>
                    </a:p>
                    <a:p>
                      <a:pPr algn="ctr">
                        <a:lnSpc>
                          <a:spcPts val="4759"/>
                        </a:lnSpc>
                      </a:pPr>
                      <a:r>
                        <a:rPr lang="en-US" sz="33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b="true" sz="2499" u="sng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  <a:hlinkClick r:id="rId5" tooltip="https://doi.org/10.1109/IC3I56241.2022.10072303"/>
                        </a:rPr>
                        <a:t>https://doi.org/10.1109/GUCON.2018.867497410.1109/NFV-SDN.2016.7919493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2022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Anomaly Detection System using ML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False Positives and Negatives:Finding the right balance between false positives (normal traffic flagged as anomalous) and false negatives (anomalous traffic missed) is crucial.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88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4759"/>
                        </a:lnSpc>
                      </a:pPr>
                      <a:r>
                        <a:rPr lang="en-US" sz="33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  3.</a:t>
                      </a:r>
                    </a:p>
                    <a:p>
                      <a:pPr algn="ctr">
                        <a:lnSpc>
                          <a:spcPts val="4759"/>
                        </a:lnSpc>
                      </a:pPr>
                      <a:r>
                        <a:rPr lang="en-US" sz="33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b="true" sz="2499" u="sng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  <a:hlinkClick r:id="rId6" tooltip="https://doi.org/10.14722/ndss.2021.24067"/>
                        </a:rPr>
                        <a:t>https://doi.org/10.1109/ICECA58529.2023.10394962</a:t>
                      </a: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4899"/>
                        </a:lnSpc>
                      </a:pPr>
                      <a:r>
                        <a:rPr lang="en-US" sz="34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  2021</a:t>
                      </a:r>
                    </a:p>
                    <a:p>
                      <a:pPr algn="ctr">
                        <a:lnSpc>
                          <a:spcPts val="4899"/>
                        </a:lnSpc>
                      </a:pPr>
                      <a:r>
                        <a:rPr lang="en-US" sz="34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   </a:t>
                      </a:r>
                    </a:p>
                    <a:p>
                      <a:pPr algn="ctr">
                        <a:lnSpc>
                          <a:spcPts val="4899"/>
                        </a:lnSpc>
                      </a:pPr>
                      <a:r>
                        <a:rPr lang="en-US" sz="34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Enabling Efficient Flow Classification using ML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4059"/>
                        </a:lnSpc>
                      </a:pPr>
                    </a:p>
                    <a:p>
                      <a:pPr algn="ctr">
                        <a:lnSpc>
                          <a:spcPts val="4059"/>
                        </a:lnSpc>
                      </a:pPr>
                      <a:r>
                        <a:rPr lang="en-US" sz="28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Hardware Limitations:Memory Constraints: Programmable switches have limited memory resources, restricting the complexity of ML models that can be deployed directly on them.</a:t>
                      </a:r>
                    </a:p>
                    <a:p>
                      <a:pPr algn="ctr">
                        <a:lnSpc>
                          <a:spcPts val="4059"/>
                        </a:lnSpc>
                      </a:pPr>
                    </a:p>
                    <a:p>
                      <a:pPr algn="ctr">
                        <a:lnSpc>
                          <a:spcPts val="4059"/>
                        </a:lnSpc>
                      </a:pP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779666" y="-305237"/>
            <a:ext cx="15686051" cy="1333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4"/>
              </a:lnSpc>
            </a:pPr>
            <a:r>
              <a:rPr lang="en-US" b="true" sz="8444" spc="-194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Literature</a:t>
            </a:r>
            <a:r>
              <a:rPr lang="en-US" b="true" sz="8444" spc="-194">
                <a:solidFill>
                  <a:srgbClr val="FF654A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 Review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431">
            <a:off x="-5783317" y="4512737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10"/>
                </a:lnTo>
                <a:lnTo>
                  <a:pt x="0" y="14960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58853" y="1286312"/>
          <a:ext cx="17970294" cy="9138315"/>
        </p:xfrm>
        <a:graphic>
          <a:graphicData uri="http://schemas.openxmlformats.org/drawingml/2006/table">
            <a:tbl>
              <a:tblPr/>
              <a:tblGrid>
                <a:gridCol w="783816"/>
                <a:gridCol w="3775855"/>
                <a:gridCol w="1177564"/>
                <a:gridCol w="4040293"/>
                <a:gridCol w="8192767"/>
              </a:tblGrid>
              <a:tr h="21380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4059"/>
                        </a:lnSpc>
                      </a:pPr>
                      <a:r>
                        <a:rPr lang="en-US" sz="2899" b="true">
                          <a:solidFill>
                            <a:srgbClr val="FF5538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  Sr No.</a:t>
                      </a:r>
                    </a:p>
                    <a:p>
                      <a:pPr algn="ctr">
                        <a:lnSpc>
                          <a:spcPts val="4059"/>
                        </a:lnSpc>
                      </a:pPr>
                      <a:r>
                        <a:rPr lang="en-US" sz="2899" b="true">
                          <a:solidFill>
                            <a:srgbClr val="FF5538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true">
                          <a:solidFill>
                            <a:srgbClr val="FF5538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  Paper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true">
                          <a:solidFill>
                            <a:srgbClr val="FF5538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Year 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true">
                          <a:solidFill>
                            <a:srgbClr val="FF5538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  Topic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true">
                          <a:solidFill>
                            <a:srgbClr val="FF5538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  Challenges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2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4899"/>
                        </a:lnSpc>
                      </a:pPr>
                      <a:r>
                        <a:rPr lang="en-US" sz="34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  4.</a:t>
                      </a:r>
                    </a:p>
                    <a:p>
                      <a:pPr algn="l">
                        <a:lnSpc>
                          <a:spcPts val="4899"/>
                        </a:lnSpc>
                      </a:pPr>
                      <a:r>
                        <a:rPr lang="en-US" sz="34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https://doi.org/</a:t>
                      </a:r>
                      <a:r>
                        <a:rPr lang="en-US" b="true" sz="2499" u="sng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  <a:hlinkClick r:id="rId4" tooltip="https://doi.org/10.1109/GUCON.2018.8674974"/>
                        </a:rPr>
                        <a:t>10.1109/GUCON.2018.867497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2018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IDS Based Network Security Architecture with TCP/IP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71"/>
                        </a:lnSpc>
                        <a:defRPr/>
                      </a:pPr>
                      <a:endParaRPr lang="en-US" sz="1100"/>
                    </a:p>
                    <a:p>
                      <a:pPr algn="just">
                        <a:lnSpc>
                          <a:spcPts val="2771"/>
                        </a:lnSpc>
                      </a:pPr>
                      <a:r>
                        <a:rPr lang="en-US" sz="27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Real-Time Performance: High-volume network traffic demands real-time analysis and response to detect and mitigate attacks promptly.</a:t>
                      </a:r>
                    </a:p>
                    <a:p>
                      <a:pPr algn="just">
                        <a:lnSpc>
                          <a:spcPts val="2771"/>
                        </a:lnSpc>
                      </a:pPr>
                    </a:p>
                    <a:p>
                      <a:pPr algn="just">
                        <a:lnSpc>
                          <a:spcPts val="2771"/>
                        </a:lnSpc>
                      </a:pP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027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4899"/>
                        </a:lnSpc>
                      </a:pPr>
                      <a:r>
                        <a:rPr lang="en-US" sz="34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  5.</a:t>
                      </a:r>
                    </a:p>
                    <a:p>
                      <a:pPr algn="l">
                        <a:lnSpc>
                          <a:spcPts val="4899"/>
                        </a:lnSpc>
                      </a:pPr>
                      <a:r>
                        <a:rPr lang="en-US" sz="34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 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b="true" sz="2499" u="sng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  <a:hlinkClick r:id="rId5" tooltip="https://doi.org/10.1007/s12083-017-0630-0"/>
                        </a:rPr>
                        <a:t>https://doi.org/10.1109/GUCON.2018.867497410.1109/NFV-SDN.2016.7919493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</a:p>
                    <a:p>
                      <a:pPr algn="l">
                        <a:lnSpc>
                          <a:spcPts val="3499"/>
                        </a:lnSpc>
                      </a:pP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2017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8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4899"/>
                        </a:lnSpc>
                      </a:pPr>
                      <a:r>
                        <a:rPr lang="en-US" sz="34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Network intrusion detection system (NIDS)</a:t>
                      </a:r>
                    </a:p>
                    <a:p>
                      <a:pPr algn="l">
                        <a:lnSpc>
                          <a:spcPts val="4899"/>
                        </a:lnSpc>
                      </a:pP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SDN-Based NIDS Challenges, the fundamental</a:t>
                      </a:r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challenge of SDN-based NIDS is how to handle packet</a:t>
                      </a:r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processing flows in an efficient way which is a big chal-</a:t>
                      </a:r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lenge to implement NIDS using ML/DL</a:t>
                      </a:r>
                    </a:p>
                    <a:p>
                      <a:pPr algn="l">
                        <a:lnSpc>
                          <a:spcPts val="3919"/>
                        </a:lnSpc>
                      </a:pP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87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6.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b="true" sz="2499" u="sng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  <a:hlinkClick r:id="rId6" tooltip="https://doi.org/10.1109/GUCON.2018.867497410.1109/NFV-SDN.2016.7919493"/>
                        </a:rPr>
                        <a:t>https://doi.org/10.1109/ICECA58529.2023.10394962</a:t>
                      </a: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2016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899"/>
                        </a:lnSpc>
                        <a:defRPr/>
                      </a:pPr>
                      <a:r>
                        <a:rPr lang="en-US" sz="34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 </a:t>
                      </a:r>
                      <a:r>
                        <a:rPr lang="en-US" sz="34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Predicting Network Attack Patterns in SDN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FFFFFF"/>
                          </a:solidFill>
                          <a:latin typeface="Barlow Condensed Bold"/>
                          <a:ea typeface="Barlow Condensed Bold"/>
                          <a:cs typeface="Barlow Condensed Bold"/>
                          <a:sym typeface="Barlow Condensed Bold"/>
                        </a:rPr>
                        <a:t> High-Dimensional and Dynamic Data such as feature engineering and data streams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529955" y="-47625"/>
            <a:ext cx="15686051" cy="1333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4"/>
              </a:lnSpc>
            </a:pPr>
            <a:r>
              <a:rPr lang="en-US" b="true" sz="8444" spc="-194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Literature </a:t>
            </a:r>
            <a:r>
              <a:rPr lang="en-US" b="true" sz="8444" spc="-194">
                <a:solidFill>
                  <a:srgbClr val="FF654A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Review Continue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80414">
            <a:off x="-5341236" y="-5668956"/>
            <a:ext cx="12739872" cy="10414846"/>
          </a:xfrm>
          <a:custGeom>
            <a:avLst/>
            <a:gdLst/>
            <a:ahLst/>
            <a:cxnLst/>
            <a:rect r="r" b="b" t="t" l="l"/>
            <a:pathLst>
              <a:path h="10414846" w="12739872">
                <a:moveTo>
                  <a:pt x="0" y="0"/>
                </a:moveTo>
                <a:lnTo>
                  <a:pt x="12739872" y="0"/>
                </a:lnTo>
                <a:lnTo>
                  <a:pt x="12739872" y="10414846"/>
                </a:lnTo>
                <a:lnTo>
                  <a:pt x="0" y="10414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440431">
            <a:off x="12722950" y="3982797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10"/>
                </a:lnTo>
                <a:lnTo>
                  <a:pt x="0" y="14960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000">
            <a:off x="12570621" y="1833304"/>
            <a:ext cx="5473305" cy="7443831"/>
          </a:xfrm>
          <a:custGeom>
            <a:avLst/>
            <a:gdLst/>
            <a:ahLst/>
            <a:cxnLst/>
            <a:rect r="r" b="b" t="t" l="l"/>
            <a:pathLst>
              <a:path h="7443831" w="5473305">
                <a:moveTo>
                  <a:pt x="51704" y="0"/>
                </a:moveTo>
                <a:lnTo>
                  <a:pt x="5473305" y="37851"/>
                </a:lnTo>
                <a:lnTo>
                  <a:pt x="5421601" y="7443831"/>
                </a:lnTo>
                <a:lnTo>
                  <a:pt x="0" y="7405980"/>
                </a:lnTo>
                <a:lnTo>
                  <a:pt x="51704" y="0"/>
                </a:lnTo>
                <a:close/>
              </a:path>
            </a:pathLst>
          </a:custGeom>
          <a:blipFill>
            <a:blip r:embed="rId5"/>
            <a:stretch>
              <a:fillRect l="-104898" t="-984" r="-3418" b="-359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5172" y="2158317"/>
            <a:ext cx="11579619" cy="6234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68"/>
              </a:lnSpc>
            </a:pPr>
            <a:r>
              <a:rPr lang="en-US" sz="5049" b="true">
                <a:solidFill>
                  <a:srgbClr val="FF5538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Transmission Control Protocol (TCP)</a:t>
            </a:r>
            <a:r>
              <a:rPr lang="en-US" sz="5049" b="true">
                <a:solidFill>
                  <a:srgbClr val="FFFFF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 is a communications standard that enables application programs and computing devices to exchange messages over a network. </a:t>
            </a:r>
          </a:p>
          <a:p>
            <a:pPr algn="just">
              <a:lnSpc>
                <a:spcPts val="7068"/>
              </a:lnSpc>
            </a:pPr>
            <a:r>
              <a:rPr lang="en-US" b="true" sz="5049">
                <a:solidFill>
                  <a:srgbClr val="FFFFF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=&gt;It is designed to send packets across the internet and ensure the successful delivery of data and messages over networks.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4490" y="453598"/>
            <a:ext cx="8338968" cy="112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98"/>
              </a:lnSpc>
              <a:spcBef>
                <a:spcPct val="0"/>
              </a:spcBef>
            </a:pPr>
            <a:r>
              <a:rPr lang="en-US" b="true" sz="7233" spc="-166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Work </a:t>
            </a:r>
            <a:r>
              <a:rPr lang="en-US" b="true" sz="7233" spc="-166">
                <a:solidFill>
                  <a:srgbClr val="FF5538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Proposal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80414">
            <a:off x="-5341236" y="-5668956"/>
            <a:ext cx="12739872" cy="10414846"/>
          </a:xfrm>
          <a:custGeom>
            <a:avLst/>
            <a:gdLst/>
            <a:ahLst/>
            <a:cxnLst/>
            <a:rect r="r" b="b" t="t" l="l"/>
            <a:pathLst>
              <a:path h="10414846" w="12739872">
                <a:moveTo>
                  <a:pt x="0" y="0"/>
                </a:moveTo>
                <a:lnTo>
                  <a:pt x="12739872" y="0"/>
                </a:lnTo>
                <a:lnTo>
                  <a:pt x="12739872" y="10414846"/>
                </a:lnTo>
                <a:lnTo>
                  <a:pt x="0" y="10414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440431">
            <a:off x="12722950" y="3982797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10"/>
                </a:lnTo>
                <a:lnTo>
                  <a:pt x="0" y="14960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000">
            <a:off x="12508573" y="1556687"/>
            <a:ext cx="5390019" cy="7546508"/>
          </a:xfrm>
          <a:custGeom>
            <a:avLst/>
            <a:gdLst/>
            <a:ahLst/>
            <a:cxnLst/>
            <a:rect r="r" b="b" t="t" l="l"/>
            <a:pathLst>
              <a:path h="7546508" w="5390019">
                <a:moveTo>
                  <a:pt x="52425" y="0"/>
                </a:moveTo>
                <a:lnTo>
                  <a:pt x="5390019" y="37264"/>
                </a:lnTo>
                <a:lnTo>
                  <a:pt x="5337594" y="7546508"/>
                </a:lnTo>
                <a:lnTo>
                  <a:pt x="0" y="7509244"/>
                </a:lnTo>
                <a:lnTo>
                  <a:pt x="52425" y="0"/>
                </a:lnTo>
                <a:close/>
              </a:path>
            </a:pathLst>
          </a:custGeom>
          <a:blipFill>
            <a:blip r:embed="rId5"/>
            <a:stretch>
              <a:fillRect l="-6880" t="-67" r="-114952" b="-811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74490" y="453598"/>
            <a:ext cx="8338968" cy="112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98"/>
              </a:lnSpc>
              <a:spcBef>
                <a:spcPct val="0"/>
              </a:spcBef>
            </a:pPr>
            <a:r>
              <a:rPr lang="en-US" b="true" sz="7233" spc="-166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Work </a:t>
            </a:r>
            <a:r>
              <a:rPr lang="en-US" b="true" sz="7233" spc="-166">
                <a:solidFill>
                  <a:srgbClr val="FF5538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Proposal continue...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13052"/>
            <a:ext cx="10524711" cy="5339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68"/>
              </a:lnSpc>
            </a:pPr>
            <a:r>
              <a:rPr lang="en-US" sz="5049" b="true">
                <a:solidFill>
                  <a:srgbClr val="FF5538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User Datagram Protocol (UDP) </a:t>
            </a:r>
            <a:r>
              <a:rPr lang="en-US" sz="5049" b="true">
                <a:solidFill>
                  <a:srgbClr val="FFFFF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is a network protocol which has applications in real-time multimedia. </a:t>
            </a:r>
          </a:p>
          <a:p>
            <a:pPr algn="just">
              <a:lnSpc>
                <a:spcPts val="7068"/>
              </a:lnSpc>
            </a:pPr>
            <a:r>
              <a:rPr lang="en-US" b="true" sz="5049">
                <a:solidFill>
                  <a:srgbClr val="FFFFF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=&gt;It's designed to provide a lightweight and low-overhead method for sending datagrams, or chunks of data, across a network.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431">
            <a:off x="-5783317" y="4512737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10"/>
                </a:lnTo>
                <a:lnTo>
                  <a:pt x="0" y="14960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384885">
            <a:off x="13176087" y="6965044"/>
            <a:ext cx="10223826" cy="8357978"/>
          </a:xfrm>
          <a:custGeom>
            <a:avLst/>
            <a:gdLst/>
            <a:ahLst/>
            <a:cxnLst/>
            <a:rect r="r" b="b" t="t" l="l"/>
            <a:pathLst>
              <a:path h="8357978" w="10223826">
                <a:moveTo>
                  <a:pt x="0" y="0"/>
                </a:moveTo>
                <a:lnTo>
                  <a:pt x="10223826" y="0"/>
                </a:lnTo>
                <a:lnTo>
                  <a:pt x="10223826" y="8357978"/>
                </a:lnTo>
                <a:lnTo>
                  <a:pt x="0" y="83579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2999" y="1028700"/>
            <a:ext cx="18945565" cy="10656880"/>
          </a:xfrm>
          <a:custGeom>
            <a:avLst/>
            <a:gdLst/>
            <a:ahLst/>
            <a:cxnLst/>
            <a:rect r="r" b="b" t="t" l="l"/>
            <a:pathLst>
              <a:path h="10656880" w="18945565">
                <a:moveTo>
                  <a:pt x="0" y="0"/>
                </a:moveTo>
                <a:lnTo>
                  <a:pt x="18945565" y="0"/>
                </a:lnTo>
                <a:lnTo>
                  <a:pt x="18945565" y="10656880"/>
                </a:lnTo>
                <a:lnTo>
                  <a:pt x="0" y="10656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-305237"/>
            <a:ext cx="13972102" cy="1333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4"/>
              </a:lnSpc>
            </a:pPr>
            <a:r>
              <a:rPr lang="en-US" b="true" sz="8444" spc="-194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Flow-Diagram</a:t>
            </a:r>
            <a:r>
              <a:rPr lang="en-US" b="true" sz="8444" spc="-194">
                <a:solidFill>
                  <a:srgbClr val="FF654A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 for the System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431">
            <a:off x="12616230" y="-9176526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09"/>
                </a:lnTo>
                <a:lnTo>
                  <a:pt x="0" y="14960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384885">
            <a:off x="2853480" y="-11780543"/>
            <a:ext cx="12739872" cy="10414846"/>
          </a:xfrm>
          <a:custGeom>
            <a:avLst/>
            <a:gdLst/>
            <a:ahLst/>
            <a:cxnLst/>
            <a:rect r="r" b="b" t="t" l="l"/>
            <a:pathLst>
              <a:path h="10414846" w="12739872">
                <a:moveTo>
                  <a:pt x="0" y="0"/>
                </a:moveTo>
                <a:lnTo>
                  <a:pt x="12739873" y="0"/>
                </a:lnTo>
                <a:lnTo>
                  <a:pt x="12739873" y="10414846"/>
                </a:lnTo>
                <a:lnTo>
                  <a:pt x="0" y="1041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0032" y="1625641"/>
            <a:ext cx="17606770" cy="11611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88"/>
              </a:lnSpc>
            </a:pPr>
            <a:r>
              <a:rPr lang="en-US" sz="3849" b="true">
                <a:solidFill>
                  <a:srgbClr val="FF5538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Analyze Network Traffic:</a:t>
            </a:r>
          </a:p>
          <a:p>
            <a:pPr algn="just" marL="831211" indent="-415606" lvl="1">
              <a:lnSpc>
                <a:spcPts val="4388"/>
              </a:lnSpc>
              <a:buFont typeface="Arial"/>
              <a:buChar char="•"/>
            </a:pPr>
            <a:r>
              <a:rPr lang="en-US" b="true" sz="3849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Extract essential details such as source and destination IPs, protocols, packet sizes, and bandwidth usage from PCAP files.</a:t>
            </a:r>
          </a:p>
          <a:p>
            <a:pPr algn="just">
              <a:lnSpc>
                <a:spcPts val="4388"/>
              </a:lnSpc>
            </a:pPr>
          </a:p>
          <a:p>
            <a:pPr algn="just">
              <a:lnSpc>
                <a:spcPts val="4388"/>
              </a:lnSpc>
            </a:pPr>
            <a:r>
              <a:rPr lang="en-US" sz="3849" b="true">
                <a:solidFill>
                  <a:srgbClr val="FF5538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Detect Potential DoS Attacks:</a:t>
            </a:r>
          </a:p>
          <a:p>
            <a:pPr algn="just" marL="831211" indent="-415606" lvl="1">
              <a:lnSpc>
                <a:spcPts val="4388"/>
              </a:lnSpc>
              <a:buFont typeface="Arial"/>
              <a:buChar char="•"/>
            </a:pPr>
            <a:r>
              <a:rPr lang="en-US" b="true" sz="3849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Identify unusual traffic patterns, excessive packet flow, or abnormal bandwidth consumption that could indicate a Denial-of-Service (DoS) attack.</a:t>
            </a:r>
          </a:p>
          <a:p>
            <a:pPr algn="just">
              <a:lnSpc>
                <a:spcPts val="4388"/>
              </a:lnSpc>
            </a:pPr>
          </a:p>
          <a:p>
            <a:pPr algn="just">
              <a:lnSpc>
                <a:spcPts val="4388"/>
              </a:lnSpc>
            </a:pPr>
            <a:r>
              <a:rPr lang="en-US" sz="3849" b="true">
                <a:solidFill>
                  <a:srgbClr val="FF5538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Provide Protocol Distribution Insights:</a:t>
            </a:r>
          </a:p>
          <a:p>
            <a:pPr algn="just" marL="831211" indent="-415606" lvl="1">
              <a:lnSpc>
                <a:spcPts val="4388"/>
              </a:lnSpc>
              <a:buFont typeface="Arial"/>
              <a:buChar char="•"/>
            </a:pPr>
            <a:r>
              <a:rPr lang="en-US" b="true" sz="3849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Categorize and analyze network protocols (TCP, UDP) to understand the nature of network traffic.</a:t>
            </a:r>
          </a:p>
          <a:p>
            <a:pPr algn="just">
              <a:lnSpc>
                <a:spcPts val="4388"/>
              </a:lnSpc>
            </a:pPr>
          </a:p>
          <a:p>
            <a:pPr algn="just">
              <a:lnSpc>
                <a:spcPts val="4388"/>
              </a:lnSpc>
            </a:pPr>
            <a:r>
              <a:rPr lang="en-US" sz="3849" b="true">
                <a:solidFill>
                  <a:srgbClr val="FF5538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Identify Port Scanning Activity:</a:t>
            </a:r>
          </a:p>
          <a:p>
            <a:pPr algn="just" marL="831211" indent="-415606" lvl="1">
              <a:lnSpc>
                <a:spcPts val="4388"/>
              </a:lnSpc>
              <a:buFont typeface="Arial"/>
              <a:buChar char="•"/>
            </a:pPr>
            <a:r>
              <a:rPr lang="en-US" b="true" sz="3849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Monitor network packets to detect suspicious port scanning attempts, which are often precursors to cyber attacks.</a:t>
            </a:r>
          </a:p>
          <a:p>
            <a:pPr algn="just">
              <a:lnSpc>
                <a:spcPts val="4388"/>
              </a:lnSpc>
            </a:pPr>
          </a:p>
          <a:p>
            <a:pPr algn="just">
              <a:lnSpc>
                <a:spcPts val="4388"/>
              </a:lnSpc>
            </a:pPr>
          </a:p>
          <a:p>
            <a:pPr algn="just">
              <a:lnSpc>
                <a:spcPts val="4388"/>
              </a:lnSpc>
            </a:pPr>
            <a:r>
              <a:rPr lang="en-US" sz="3849" b="true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         </a:t>
            </a:r>
          </a:p>
          <a:p>
            <a:pPr algn="just">
              <a:lnSpc>
                <a:spcPts val="4388"/>
              </a:lnSpc>
            </a:pPr>
          </a:p>
          <a:p>
            <a:pPr algn="just">
              <a:lnSpc>
                <a:spcPts val="4388"/>
              </a:lnSpc>
            </a:pPr>
          </a:p>
          <a:p>
            <a:pPr algn="just">
              <a:lnSpc>
                <a:spcPts val="4388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11979" y="272654"/>
            <a:ext cx="4697364" cy="1333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4"/>
              </a:lnSpc>
            </a:pPr>
            <a:r>
              <a:rPr lang="en-US" b="true" sz="8444" spc="-194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Objectives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DAGeyhExVAs</dc:identifier>
  <dcterms:modified xsi:type="dcterms:W3CDTF">2011-08-01T06:04:30Z</dcterms:modified>
  <cp:revision>1</cp:revision>
  <dc:title>Orange and Purple Gradient Computer Networking Technology Presentation</dc:title>
</cp:coreProperties>
</file>